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301" r:id="rId2"/>
    <p:sldId id="279" r:id="rId3"/>
    <p:sldId id="280" r:id="rId4"/>
    <p:sldId id="303" r:id="rId5"/>
    <p:sldId id="287" r:id="rId6"/>
    <p:sldId id="289" r:id="rId7"/>
    <p:sldId id="290" r:id="rId8"/>
    <p:sldId id="291" r:id="rId9"/>
    <p:sldId id="292" r:id="rId10"/>
    <p:sldId id="297" r:id="rId11"/>
    <p:sldId id="314" r:id="rId12"/>
    <p:sldId id="299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2BE5F-A8F1-4C24-AC1F-C3666C26D72F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7AE8B-EEB2-4F15-A0DD-3301F2A1E4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24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NB: AD = Anno </a:t>
            </a:r>
            <a:r>
              <a:rPr lang="fr-FR" dirty="0" err="1"/>
              <a:t>Domini</a:t>
            </a:r>
            <a:r>
              <a:rPr lang="fr-FR" dirty="0"/>
              <a:t> (vs. BC = </a:t>
            </a:r>
            <a:r>
              <a:rPr lang="fr-FR" dirty="0" err="1"/>
              <a:t>Before</a:t>
            </a:r>
            <a:r>
              <a:rPr lang="fr-FR" dirty="0"/>
              <a:t> Christ)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7AE8B-EEB2-4F15-A0DD-3301F2A1E4C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079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17AE8B-EEB2-4F15-A0DD-3301F2A1E4C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40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60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213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4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157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996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837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247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756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436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4" y="269875"/>
            <a:ext cx="6484194" cy="9064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613" y="1365250"/>
            <a:ext cx="6484195" cy="474663"/>
          </a:xfrm>
        </p:spPr>
        <p:txBody>
          <a:bodyPr/>
          <a:lstStyle>
            <a:lvl1pPr marL="0" indent="0">
              <a:buNone/>
              <a:defRPr b="1" u="sng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01613" y="2019300"/>
            <a:ext cx="6484937" cy="464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99275" y="269875"/>
            <a:ext cx="5118100" cy="639286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551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1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47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28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74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2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789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58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61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782EC3-CB19-43FC-825D-F3A9D35F01BC}" type="datetimeFigureOut">
              <a:rPr lang="fr-FR" smtClean="0"/>
              <a:t>23/01/2021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919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787670" y="2344378"/>
            <a:ext cx="10841951" cy="93610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fr-FR" sz="4800" b="1" dirty="0">
                <a:solidFill>
                  <a:schemeClr val="tx1"/>
                </a:solidFill>
                <a:ea typeface="Century Schoolbook" charset="0"/>
              </a:rPr>
            </a:br>
            <a:r>
              <a:rPr lang="fr-FR" sz="4800" b="1" dirty="0">
                <a:solidFill>
                  <a:schemeClr val="tx1"/>
                </a:solidFill>
                <a:ea typeface="Century Schoolbook" charset="0"/>
              </a:rPr>
              <a:t>2. SOME CONSTITUTIONAL REMARKS</a:t>
            </a:r>
            <a:br>
              <a:rPr lang="fr-FR" sz="4800" b="1" dirty="0">
                <a:solidFill>
                  <a:schemeClr val="tx1"/>
                </a:solidFill>
                <a:ea typeface="Century Schoolbook" charset="0"/>
              </a:rPr>
            </a:br>
            <a:endParaRPr lang="fr-FR" sz="4800" b="1" dirty="0">
              <a:solidFill>
                <a:schemeClr val="tx1"/>
              </a:solidFill>
              <a:ea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043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8788" y="117205"/>
            <a:ext cx="11788412" cy="6623589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GB" sz="3000" b="1" dirty="0">
                <a:ea typeface="Century Schoolbook" charset="0"/>
              </a:rPr>
              <a:t>B) Language</a:t>
            </a:r>
            <a:endParaRPr lang="en-GB" sz="3000" dirty="0">
              <a:ea typeface="Century Schoolbook" charset="0"/>
            </a:endParaRPr>
          </a:p>
          <a:p>
            <a:pPr algn="just"/>
            <a:endParaRPr lang="en-GB" sz="3000" dirty="0">
              <a:ea typeface="Century Schoolbook" charset="0"/>
            </a:endParaRPr>
          </a:p>
          <a:p>
            <a:pPr algn="just"/>
            <a:r>
              <a:rPr lang="en-GB" sz="3000" dirty="0">
                <a:ea typeface="Century Schoolbook" charset="0"/>
              </a:rPr>
              <a:t>Official language of the U.K. = English</a:t>
            </a:r>
          </a:p>
          <a:p>
            <a:pPr algn="just"/>
            <a:r>
              <a:rPr lang="en-GB" sz="3000" dirty="0">
                <a:ea typeface="Century Schoolbook" charset="0"/>
              </a:rPr>
              <a:t>Some other languages </a:t>
            </a:r>
          </a:p>
          <a:p>
            <a:pPr algn="just"/>
            <a:r>
              <a:rPr lang="en-GB" sz="3000" dirty="0">
                <a:ea typeface="Century Schoolbook" charset="0"/>
              </a:rPr>
              <a:t>Celtic groups. </a:t>
            </a:r>
          </a:p>
          <a:p>
            <a:pPr algn="just"/>
            <a:endParaRPr lang="en-GB" sz="3000" dirty="0">
              <a:ea typeface="Century Schoolbook" charset="0"/>
            </a:endParaRPr>
          </a:p>
          <a:p>
            <a:pPr algn="just"/>
            <a:r>
              <a:rPr lang="en-GB" sz="3000" b="1" dirty="0">
                <a:ea typeface="Century Schoolbook" charset="0"/>
              </a:rPr>
              <a:t>Scotland</a:t>
            </a:r>
            <a:r>
              <a:rPr lang="en-GB" sz="3000" dirty="0">
                <a:ea typeface="Century Schoolbook" charset="0"/>
              </a:rPr>
              <a:t> = Scots (South &amp; Midlands)+ Gaelic (Highlands and islands) </a:t>
            </a:r>
          </a:p>
          <a:p>
            <a:pPr lvl="1" algn="just"/>
            <a:r>
              <a:rPr lang="fr-FR" sz="3000" dirty="0">
                <a:ea typeface="Century Schoolbook" charset="0"/>
              </a:rPr>
              <a:t>As of 2020, about 1 million </a:t>
            </a:r>
            <a:r>
              <a:rPr lang="en-US" sz="3100" dirty="0">
                <a:ea typeface="Century Schoolbook" charset="0"/>
              </a:rPr>
              <a:t>Scots speakers </a:t>
            </a:r>
            <a:r>
              <a:rPr lang="en-GB" sz="3100" dirty="0">
                <a:ea typeface="Century Schoolbook" charset="0"/>
              </a:rPr>
              <a:t>(over </a:t>
            </a:r>
            <a:r>
              <a:rPr lang="fr-FR" sz="3100" dirty="0">
                <a:ea typeface="Century Schoolbook" charset="0"/>
              </a:rPr>
              <a:t>5.46 million people)</a:t>
            </a:r>
            <a:endParaRPr lang="en-GB" sz="3100" dirty="0">
              <a:ea typeface="Century Schoolbook" charset="0"/>
            </a:endParaRPr>
          </a:p>
          <a:p>
            <a:pPr lvl="1" algn="just"/>
            <a:r>
              <a:rPr lang="en-US" sz="3000" dirty="0">
                <a:ea typeface="Century Schoolbook" charset="0"/>
              </a:rPr>
              <a:t>57,000 fluent L1 and L2 Scottish Gaelic speakers (2011)</a:t>
            </a:r>
            <a:endParaRPr lang="en-GB" sz="3000" dirty="0">
              <a:ea typeface="Century Schoolbook" charset="0"/>
            </a:endParaRPr>
          </a:p>
          <a:p>
            <a:pPr lvl="1" algn="just"/>
            <a:r>
              <a:rPr lang="en-GB" sz="3000" dirty="0">
                <a:ea typeface="Century Schoolbook" charset="0"/>
              </a:rPr>
              <a:t>Neither is an official language</a:t>
            </a:r>
          </a:p>
          <a:p>
            <a:pPr algn="just"/>
            <a:endParaRPr lang="en-GB" sz="3000" dirty="0">
              <a:ea typeface="Century Schoolbook" charset="0"/>
            </a:endParaRPr>
          </a:p>
          <a:p>
            <a:pPr lvl="1" algn="just"/>
            <a:endParaRPr lang="en-GB" sz="3000" dirty="0">
              <a:ea typeface="Century Schoolbook" charset="0"/>
            </a:endParaRPr>
          </a:p>
          <a:p>
            <a:pPr algn="just"/>
            <a:endParaRPr lang="en-GB" sz="1400" dirty="0">
              <a:ea typeface="Century Schoolbook" charset="0"/>
            </a:endParaRPr>
          </a:p>
          <a:p>
            <a:endParaRPr lang="en-GB" dirty="0">
              <a:ea typeface="Century Schoolbook" charset="0"/>
            </a:endParaRPr>
          </a:p>
          <a:p>
            <a:pPr algn="just"/>
            <a:endParaRPr lang="fr-FR" dirty="0">
              <a:ea typeface="Century Schoolbook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2F70163-2F31-4D09-A545-B105FEDAB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84" y="-4192"/>
            <a:ext cx="462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cottish Gaelic - Wikipedia">
            <a:extLst>
              <a:ext uri="{FF2B5EF4-FFF2-40B4-BE49-F238E27FC236}">
                <a16:creationId xmlns:a16="http://schemas.microsoft.com/office/drawing/2014/main" id="{1BFAC09A-9012-4880-90B5-5E33FE7B9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236" y="-1"/>
            <a:ext cx="462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07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633922-C5AB-4212-B3E3-02E804538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800" b="1" dirty="0"/>
              <a:t>B) </a:t>
            </a:r>
            <a:r>
              <a:rPr lang="fr-FR" sz="2800" b="1" dirty="0" err="1"/>
              <a:t>Languages</a:t>
            </a:r>
            <a:endParaRPr lang="fr-FR" sz="2800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DD8041-1914-421F-BD0A-6BCC9692A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720" y="1099335"/>
            <a:ext cx="6663950" cy="5517221"/>
          </a:xfrm>
        </p:spPr>
        <p:txBody>
          <a:bodyPr>
            <a:normAutofit/>
          </a:bodyPr>
          <a:lstStyle/>
          <a:p>
            <a:pPr algn="just"/>
            <a:r>
              <a:rPr lang="en-GB" b="1" dirty="0">
                <a:ea typeface="Century Schoolbook" charset="0"/>
              </a:rPr>
              <a:t>Wales</a:t>
            </a:r>
            <a:r>
              <a:rPr lang="en-GB" dirty="0">
                <a:ea typeface="Century Schoolbook" charset="0"/>
              </a:rPr>
              <a:t> = Welsh language (//Breton)</a:t>
            </a:r>
          </a:p>
          <a:p>
            <a:pPr algn="just"/>
            <a:endParaRPr lang="en-GB" dirty="0">
              <a:ea typeface="Century Schoolbook" charset="0"/>
            </a:endParaRPr>
          </a:p>
          <a:p>
            <a:pPr lvl="1" algn="just"/>
            <a:r>
              <a:rPr lang="en-GB" sz="2000" dirty="0">
                <a:ea typeface="Century Schoolbook" charset="0"/>
              </a:rPr>
              <a:t>From 30% in 1890 to 2% in 1950</a:t>
            </a:r>
          </a:p>
          <a:p>
            <a:pPr lvl="1" algn="just"/>
            <a:r>
              <a:rPr lang="en-US" sz="2000" dirty="0"/>
              <a:t>2020: ~29% Welsh people said were able to speak Welsh + ~16% speak Welsh daily.</a:t>
            </a:r>
            <a:endParaRPr lang="en-GB" sz="2000" dirty="0"/>
          </a:p>
          <a:p>
            <a:pPr lvl="1" algn="just"/>
            <a:r>
              <a:rPr lang="en-GB" sz="2000" dirty="0">
                <a:ea typeface="Century Schoolbook" charset="0"/>
              </a:rPr>
              <a:t>1967 Welsh Language Act: </a:t>
            </a:r>
            <a:r>
              <a:rPr lang="en-US" sz="2000" dirty="0"/>
              <a:t>gave some rights to use  Welsh  in legal proceedings</a:t>
            </a:r>
            <a:r>
              <a:rPr lang="en-GB" sz="2000" dirty="0">
                <a:ea typeface="Century Schoolbook" charset="0"/>
              </a:rPr>
              <a:t>. Cf </a:t>
            </a:r>
            <a:r>
              <a:rPr lang="en-GB" sz="2000" i="1" dirty="0" err="1">
                <a:ea typeface="Century Schoolbook" charset="0"/>
              </a:rPr>
              <a:t>Sianel</a:t>
            </a:r>
            <a:r>
              <a:rPr lang="en-GB" sz="2000" i="1" dirty="0">
                <a:ea typeface="Century Schoolbook" charset="0"/>
              </a:rPr>
              <a:t> </a:t>
            </a:r>
            <a:r>
              <a:rPr lang="en-GB" sz="2000" i="1" dirty="0" err="1">
                <a:ea typeface="Century Schoolbook" charset="0"/>
              </a:rPr>
              <a:t>Pedwar</a:t>
            </a:r>
            <a:r>
              <a:rPr lang="en-GB" sz="2000" i="1" dirty="0">
                <a:ea typeface="Century Schoolbook" charset="0"/>
              </a:rPr>
              <a:t> Cymru </a:t>
            </a:r>
            <a:r>
              <a:rPr lang="en-GB" sz="2000" dirty="0">
                <a:ea typeface="Century Schoolbook" charset="0"/>
              </a:rPr>
              <a:t>(S4C) TV station.</a:t>
            </a:r>
          </a:p>
          <a:p>
            <a:pPr lvl="1" algn="just"/>
            <a:r>
              <a:rPr lang="en-US" sz="2000" dirty="0"/>
              <a:t>The Welsh Language Measure (2011): Welsh language given official status in Wales (both the Welsh language and English official languages of the Senedd Cymru/Welsh Parliament)</a:t>
            </a:r>
          </a:p>
          <a:p>
            <a:pPr lvl="1" algn="just"/>
            <a:r>
              <a:rPr lang="en-US" sz="2000" dirty="0"/>
              <a:t>The Welsh government plans to have 1 million Welsh language speakers by 2050.</a:t>
            </a:r>
            <a:endParaRPr lang="en-GB" sz="2000" dirty="0"/>
          </a:p>
          <a:p>
            <a:endParaRPr lang="fr-FR" dirty="0"/>
          </a:p>
        </p:txBody>
      </p:sp>
      <p:pic>
        <p:nvPicPr>
          <p:cNvPr id="3074" name="Picture 2" descr="Welsh language - Wikipedia">
            <a:extLst>
              <a:ext uri="{FF2B5EF4-FFF2-40B4-BE49-F238E27FC236}">
                <a16:creationId xmlns:a16="http://schemas.microsoft.com/office/drawing/2014/main" id="{D432D9E5-1510-45EB-8567-33717B0A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500" y="452717"/>
            <a:ext cx="5087500" cy="563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686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73905"/>
            <a:ext cx="6493267" cy="6935156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2400" b="1" dirty="0">
                <a:ea typeface="Century Schoolbook" charset="0"/>
              </a:rPr>
              <a:t>Ireland</a:t>
            </a:r>
            <a:r>
              <a:rPr lang="en-US" sz="2400" dirty="0">
                <a:ea typeface="Century Schoolbook" charset="0"/>
              </a:rPr>
              <a:t>: </a:t>
            </a:r>
            <a:r>
              <a:rPr lang="en-US" sz="2400" b="1" dirty="0">
                <a:ea typeface="Century Schoolbook" charset="0"/>
              </a:rPr>
              <a:t>Irish Gaelic</a:t>
            </a:r>
          </a:p>
          <a:p>
            <a:pPr lvl="1" algn="just"/>
            <a:r>
              <a:rPr lang="en-US" sz="2400" dirty="0">
                <a:ea typeface="Century Schoolbook" charset="0"/>
              </a:rPr>
              <a:t>Prior to </a:t>
            </a:r>
            <a:r>
              <a:rPr lang="en-US" sz="2400" dirty="0" err="1">
                <a:ea typeface="Century Schoolbook" charset="0"/>
              </a:rPr>
              <a:t>colonisation</a:t>
            </a:r>
            <a:r>
              <a:rPr lang="en-US" sz="2400" dirty="0">
                <a:ea typeface="Century Schoolbook" charset="0"/>
              </a:rPr>
              <a:t>: first language; now mostly second language.</a:t>
            </a:r>
          </a:p>
          <a:p>
            <a:pPr lvl="1" algn="just"/>
            <a:r>
              <a:rPr lang="fr-FR" sz="2400" dirty="0" err="1"/>
              <a:t>Gaeltacht</a:t>
            </a:r>
            <a:r>
              <a:rPr lang="fr-FR" sz="2400" dirty="0"/>
              <a:t> (plu: </a:t>
            </a:r>
            <a:r>
              <a:rPr lang="fr-FR" sz="2400" dirty="0" err="1"/>
              <a:t>Gaeltachta</a:t>
            </a:r>
            <a:r>
              <a:rPr lang="fr-FR" sz="2400" dirty="0" err="1">
                <a:cs typeface="Calibri" panose="020F0502020204030204" pitchFamily="34" charset="0"/>
              </a:rPr>
              <a:t>í</a:t>
            </a:r>
            <a:r>
              <a:rPr lang="fr-FR" sz="2400" dirty="0">
                <a:cs typeface="Calibri" panose="020F0502020204030204" pitchFamily="34" charset="0"/>
              </a:rPr>
              <a:t>)</a:t>
            </a:r>
          </a:p>
          <a:p>
            <a:pPr lvl="1" algn="just"/>
            <a:r>
              <a:rPr lang="en-US" sz="2400" dirty="0">
                <a:ea typeface="Century Schoolbook" charset="0"/>
              </a:rPr>
              <a:t>First and official language of the Republic of Ireland.</a:t>
            </a:r>
          </a:p>
          <a:p>
            <a:pPr lvl="1" algn="just"/>
            <a:r>
              <a:rPr lang="en-US" sz="2400" dirty="0">
                <a:ea typeface="Century Schoolbook" charset="0"/>
              </a:rPr>
              <a:t>2019: </a:t>
            </a:r>
            <a:r>
              <a:rPr lang="en-US" sz="2400" dirty="0"/>
              <a:t>170,000~ Irish people using Irish as a first language (daily usage: ~70,000) + about 1.6 million citizens able to use it as a second language.</a:t>
            </a:r>
          </a:p>
          <a:p>
            <a:pPr lvl="1" algn="just"/>
            <a:r>
              <a:rPr lang="en-US" sz="2400" dirty="0">
                <a:ea typeface="Century Schoolbook" charset="0"/>
              </a:rPr>
              <a:t> Political will to </a:t>
            </a:r>
            <a:r>
              <a:rPr lang="en-US" sz="2400" dirty="0" err="1">
                <a:ea typeface="Century Schoolbook" charset="0"/>
              </a:rPr>
              <a:t>revitalise</a:t>
            </a:r>
            <a:r>
              <a:rPr lang="en-US" sz="2400" dirty="0">
                <a:ea typeface="Century Schoolbook" charset="0"/>
              </a:rPr>
              <a:t> Irish Gaelic (taught in school)</a:t>
            </a:r>
            <a:endParaRPr lang="en-US" sz="2400" dirty="0"/>
          </a:p>
          <a:p>
            <a:pPr lvl="1" algn="just"/>
            <a:r>
              <a:rPr lang="en-US" sz="2400" dirty="0">
                <a:ea typeface="Century Schoolbook" charset="0"/>
              </a:rPr>
              <a:t>Minority language in Northern Ireland. Highly political issue (</a:t>
            </a:r>
            <a:r>
              <a:rPr lang="en-US" sz="2400" dirty="0"/>
              <a:t>in 2006 the British government promised to enact legislation to promote the language but has yet to do so)</a:t>
            </a:r>
            <a:endParaRPr lang="en-US" sz="2400" dirty="0">
              <a:ea typeface="Century Schoolbook" charset="0"/>
            </a:endParaRPr>
          </a:p>
        </p:txBody>
      </p:sp>
      <p:pic>
        <p:nvPicPr>
          <p:cNvPr id="4100" name="Picture 4" descr="Decline of Ireland's native Irish (Gaeilge) speakers (1800-2000) : europe">
            <a:extLst>
              <a:ext uri="{FF2B5EF4-FFF2-40B4-BE49-F238E27FC236}">
                <a16:creationId xmlns:a16="http://schemas.microsoft.com/office/drawing/2014/main" id="{2F74CCBD-53AD-4CCB-A6FB-27E7F26CC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commons/thumb/3/34/Gaeltachtai_le_hainmneacha2.svg/1200px-Gaeltachtai_le_hainmneacha2.svg.png">
            <a:extLst>
              <a:ext uri="{FF2B5EF4-FFF2-40B4-BE49-F238E27FC236}">
                <a16:creationId xmlns:a16="http://schemas.microsoft.com/office/drawing/2014/main" id="{EF4B8811-7565-4ABD-B0DF-69EBB588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91" y="-3252"/>
            <a:ext cx="5404018" cy="693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rish language - Wikipedia">
            <a:extLst>
              <a:ext uri="{FF2B5EF4-FFF2-40B4-BE49-F238E27FC236}">
                <a16:creationId xmlns:a16="http://schemas.microsoft.com/office/drawing/2014/main" id="{00AFAF08-A37F-44C6-8C1B-6A3C21F4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791" y="35326"/>
            <a:ext cx="5351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3FFE065A-266D-4503-90CB-0BB0606DB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985" y="35326"/>
            <a:ext cx="5441074" cy="4230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64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5222" y="346682"/>
            <a:ext cx="6641329" cy="554461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GB" sz="3300" dirty="0">
                <a:ea typeface="Century Schoolbook" charset="0"/>
              </a:rPr>
              <a:t>National flag of the UK:</a:t>
            </a:r>
          </a:p>
          <a:p>
            <a:pPr marL="0" indent="0" algn="just">
              <a:buNone/>
            </a:pPr>
            <a:endParaRPr lang="en-GB" sz="3300" dirty="0">
              <a:ea typeface="Century Schoolbook" charset="0"/>
            </a:endParaRPr>
          </a:p>
          <a:p>
            <a:pPr lvl="1" algn="just"/>
            <a:r>
              <a:rPr lang="en-GB" sz="2900" dirty="0">
                <a:ea typeface="Century Schoolbook" charset="0"/>
              </a:rPr>
              <a:t>England = St George's cross </a:t>
            </a:r>
          </a:p>
          <a:p>
            <a:pPr lvl="1" algn="just"/>
            <a:r>
              <a:rPr lang="en-GB" sz="2900" dirty="0">
                <a:ea typeface="Century Schoolbook" charset="0"/>
              </a:rPr>
              <a:t>Scotland = St Andrew's Cross </a:t>
            </a:r>
          </a:p>
          <a:p>
            <a:pPr lvl="1" algn="just"/>
            <a:r>
              <a:rPr lang="en-GB" sz="2900" dirty="0">
                <a:ea typeface="Century Schoolbook" charset="0"/>
              </a:rPr>
              <a:t>Ireland (!) = St Patrick's Cross</a:t>
            </a:r>
            <a:endParaRPr lang="en-GB" sz="1500" dirty="0">
              <a:ea typeface="Century Schoolbook" charset="0"/>
            </a:endParaRPr>
          </a:p>
          <a:p>
            <a:pPr algn="just"/>
            <a:r>
              <a:rPr lang="en-GB" sz="3300" b="1" dirty="0">
                <a:ea typeface="Century Schoolbook" charset="0"/>
              </a:rPr>
              <a:t>Union Flag</a:t>
            </a:r>
            <a:r>
              <a:rPr lang="en-GB" sz="3300" dirty="0">
                <a:ea typeface="Century Schoolbook" charset="0"/>
              </a:rPr>
              <a:t>, sometimes called the </a:t>
            </a:r>
            <a:r>
              <a:rPr lang="en-GB" sz="3300" b="1" dirty="0">
                <a:ea typeface="Century Schoolbook" charset="0"/>
              </a:rPr>
              <a:t>Union Jack</a:t>
            </a:r>
            <a:r>
              <a:rPr lang="en-GB" sz="3300" dirty="0">
                <a:ea typeface="Century Schoolbook" charset="0"/>
              </a:rPr>
              <a:t>, = unity of the three countries.</a:t>
            </a:r>
          </a:p>
          <a:p>
            <a:pPr algn="just"/>
            <a:endParaRPr lang="en-GB" sz="1500" dirty="0">
              <a:ea typeface="Century Schoolbook" charset="0"/>
            </a:endParaRPr>
          </a:p>
          <a:p>
            <a:pPr algn="just"/>
            <a:r>
              <a:rPr lang="en-GB" sz="3300" dirty="0">
                <a:ea typeface="Century Schoolbook" charset="0"/>
              </a:rPr>
              <a:t>Welsh national flag = ? </a:t>
            </a:r>
          </a:p>
          <a:p>
            <a:pPr algn="just"/>
            <a:endParaRPr lang="en-GB" sz="1400" dirty="0">
              <a:ea typeface="Century Schoolbook" charset="0"/>
            </a:endParaRPr>
          </a:p>
          <a:p>
            <a:pPr algn="just"/>
            <a:r>
              <a:rPr lang="en-GB" sz="3300" dirty="0">
                <a:ea typeface="Century Schoolbook" charset="0"/>
              </a:rPr>
              <a:t>Complex links</a:t>
            </a:r>
            <a:endParaRPr lang="fr-FR" sz="3300" dirty="0">
              <a:ea typeface="Century Schoolbook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67" y="1239354"/>
            <a:ext cx="4658948" cy="5191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454" y="3698689"/>
            <a:ext cx="4559373" cy="2731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460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874" y="180845"/>
            <a:ext cx="10929037" cy="6336704"/>
          </a:xfrm>
        </p:spPr>
        <p:txBody>
          <a:bodyPr>
            <a:normAutofit/>
          </a:bodyPr>
          <a:lstStyle/>
          <a:p>
            <a:pPr marL="0" indent="0" hangingPunct="0">
              <a:buNone/>
            </a:pPr>
            <a:endParaRPr lang="en-GB" sz="3300" dirty="0">
              <a:ea typeface="Century Schoolbook" charset="0"/>
            </a:endParaRPr>
          </a:p>
          <a:p>
            <a:pPr marL="0" indent="0" hangingPunct="0">
              <a:buNone/>
            </a:pPr>
            <a:r>
              <a:rPr lang="en-GB" sz="3300" dirty="0">
                <a:ea typeface="Century Schoolbook" charset="0"/>
              </a:rPr>
              <a:t>The </a:t>
            </a:r>
            <a:r>
              <a:rPr lang="en-GB" sz="3300" b="1" dirty="0">
                <a:ea typeface="Century Schoolbook" charset="0"/>
              </a:rPr>
              <a:t>U.K.</a:t>
            </a:r>
            <a:r>
              <a:rPr lang="en-GB" sz="3300" dirty="0">
                <a:ea typeface="Century Schoolbook" charset="0"/>
              </a:rPr>
              <a:t> </a:t>
            </a:r>
            <a:endParaRPr lang="en-GB" sz="3100" dirty="0">
              <a:ea typeface="Century Schoolbook" charset="0"/>
            </a:endParaRPr>
          </a:p>
          <a:p>
            <a:pPr lvl="1" hangingPunct="0"/>
            <a:r>
              <a:rPr lang="en-GB" sz="3100" dirty="0">
                <a:ea typeface="Century Schoolbook" charset="0"/>
              </a:rPr>
              <a:t>member of the United Nations &amp; former member of the EU (since Jan 1</a:t>
            </a:r>
            <a:r>
              <a:rPr lang="en-GB" sz="3100" baseline="30000" dirty="0">
                <a:ea typeface="Century Schoolbook" charset="0"/>
              </a:rPr>
              <a:t>st</a:t>
            </a:r>
            <a:r>
              <a:rPr lang="en-GB" sz="3100" dirty="0">
                <a:ea typeface="Century Schoolbook" charset="0"/>
              </a:rPr>
              <a:t>, 2021)</a:t>
            </a:r>
          </a:p>
          <a:p>
            <a:pPr lvl="1" hangingPunct="0"/>
            <a:r>
              <a:rPr lang="en-GB" sz="3200" dirty="0">
                <a:ea typeface="Century Schoolbook" charset="0"/>
              </a:rPr>
              <a:t>one single and unitary </a:t>
            </a:r>
            <a:r>
              <a:rPr lang="en-GB" sz="3200" b="1" dirty="0">
                <a:ea typeface="Century Schoolbook" charset="0"/>
              </a:rPr>
              <a:t>state (land with a sovereign government)</a:t>
            </a:r>
            <a:endParaRPr lang="en-GB" sz="3100" dirty="0">
              <a:ea typeface="Century Schoolbook" charset="0"/>
            </a:endParaRPr>
          </a:p>
          <a:p>
            <a:pPr lvl="1" hangingPunct="0"/>
            <a:r>
              <a:rPr lang="en-GB" sz="3100" dirty="0">
                <a:ea typeface="Century Schoolbook" charset="0"/>
              </a:rPr>
              <a:t>constitutional monarchy</a:t>
            </a:r>
          </a:p>
          <a:p>
            <a:pPr lvl="1" hangingPunct="0"/>
            <a:r>
              <a:rPr lang="en-GB" sz="3100" dirty="0">
                <a:ea typeface="Century Schoolbook" charset="0"/>
              </a:rPr>
              <a:t>Queen = symbol of this state.</a:t>
            </a:r>
            <a:endParaRPr lang="fr-FR" sz="3300" dirty="0">
              <a:ea typeface="Century Schoolbook" charset="0"/>
            </a:endParaRPr>
          </a:p>
          <a:p>
            <a:pPr hangingPunct="0"/>
            <a:endParaRPr lang="fr-FR" sz="3300" dirty="0">
              <a:ea typeface="Century Schoolbook" charset="0"/>
            </a:endParaRPr>
          </a:p>
          <a:p>
            <a:endParaRPr lang="fr-FR" dirty="0">
              <a:ea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8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1483238" y="2861067"/>
            <a:ext cx="10172143" cy="1400530"/>
          </a:xfrm>
        </p:spPr>
        <p:txBody>
          <a:bodyPr>
            <a:normAutofit/>
          </a:bodyPr>
          <a:lstStyle/>
          <a:p>
            <a:pPr algn="l"/>
            <a:r>
              <a:rPr lang="en-GB" b="1" dirty="0">
                <a:solidFill>
                  <a:schemeClr val="tx1"/>
                </a:solidFill>
                <a:ea typeface="Century Schoolbook" charset="0"/>
              </a:rPr>
              <a:t>3. POPULATION AND LINGUISTICS</a:t>
            </a:r>
            <a:br>
              <a:rPr lang="fr-FR" b="1" dirty="0">
                <a:solidFill>
                  <a:schemeClr val="tx1"/>
                </a:solidFill>
                <a:ea typeface="Century Schoolbook" charset="0"/>
              </a:rPr>
            </a:br>
            <a:endParaRPr lang="fr-FR" b="1" dirty="0">
              <a:solidFill>
                <a:schemeClr val="tx1"/>
              </a:solidFill>
              <a:ea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05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9787" y="716621"/>
            <a:ext cx="8784976" cy="5111696"/>
          </a:xfrm>
        </p:spPr>
        <p:txBody>
          <a:bodyPr>
            <a:normAutofit/>
          </a:bodyPr>
          <a:lstStyle/>
          <a:p>
            <a:r>
              <a:rPr lang="en-GB" sz="2400" b="1" dirty="0">
                <a:ea typeface="Century Schoolbook" charset="0"/>
              </a:rPr>
              <a:t>A)	Population</a:t>
            </a:r>
          </a:p>
          <a:p>
            <a:endParaRPr lang="en-GB" sz="2400" dirty="0">
              <a:ea typeface="Century Schoolbook" charset="0"/>
            </a:endParaRPr>
          </a:p>
          <a:p>
            <a:r>
              <a:rPr lang="en-GB" sz="2400" dirty="0">
                <a:ea typeface="Century Schoolbook" charset="0"/>
              </a:rPr>
              <a:t>British identity?</a:t>
            </a:r>
          </a:p>
          <a:p>
            <a:endParaRPr lang="en-GB" sz="2400" dirty="0">
              <a:ea typeface="Century Schoolbook" charset="0"/>
            </a:endParaRPr>
          </a:p>
          <a:p>
            <a:r>
              <a:rPr lang="en-GB" sz="2400" dirty="0">
                <a:ea typeface="Century Schoolbook" charset="0"/>
              </a:rPr>
              <a:t>No longer only WASP (</a:t>
            </a:r>
            <a:r>
              <a:rPr lang="en-GB" sz="2000" dirty="0">
                <a:ea typeface="Century Schoolbook" charset="0"/>
              </a:rPr>
              <a:t>White Anglo Saxon Protestant)</a:t>
            </a:r>
          </a:p>
          <a:p>
            <a:pPr marL="0" indent="0">
              <a:buNone/>
            </a:pPr>
            <a:endParaRPr lang="en-GB" sz="2400" dirty="0">
              <a:ea typeface="Century Schoolbook" charset="0"/>
            </a:endParaRPr>
          </a:p>
          <a:p>
            <a:r>
              <a:rPr lang="en-GB" sz="2400" dirty="0">
                <a:ea typeface="Century Schoolbook" charset="0"/>
              </a:rPr>
              <a:t>Great diversity of culture thanks to various </a:t>
            </a:r>
          </a:p>
          <a:p>
            <a:pPr marL="0" indent="0">
              <a:buNone/>
            </a:pPr>
            <a:r>
              <a:rPr lang="en-GB" sz="2400" dirty="0">
                <a:ea typeface="Century Schoolbook" charset="0"/>
              </a:rPr>
              <a:t>Migration processes and waves</a:t>
            </a:r>
          </a:p>
          <a:p>
            <a:pPr lvl="1"/>
            <a:r>
              <a:rPr lang="en-GB" sz="2200" dirty="0">
                <a:ea typeface="Century Schoolbook" charset="0"/>
              </a:rPr>
              <a:t>Sadiq Khan</a:t>
            </a:r>
          </a:p>
          <a:p>
            <a:pPr marL="457200" lvl="1" indent="0">
              <a:buNone/>
            </a:pPr>
            <a:endParaRPr lang="en-GB" sz="2200" dirty="0">
              <a:ea typeface="Century Schoolbook" charset="0"/>
            </a:endParaRPr>
          </a:p>
          <a:p>
            <a:endParaRPr lang="fr-FR" sz="2400" dirty="0">
              <a:ea typeface="Century School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103" y="1254929"/>
            <a:ext cx="3667110" cy="367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8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328" y="215909"/>
            <a:ext cx="6048672" cy="5832180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ea typeface="Century Schoolbook" charset="0"/>
              </a:rPr>
              <a:t>500 BC :Migration from the Celts (warrior peoples ex. Picts and Scotti) </a:t>
            </a:r>
          </a:p>
          <a:p>
            <a:pPr algn="just"/>
            <a:r>
              <a:rPr lang="en-US" sz="2800" dirty="0">
                <a:ea typeface="Century Schoolbook" charset="0"/>
              </a:rPr>
              <a:t>Roman invasion (300 AD)</a:t>
            </a:r>
          </a:p>
          <a:p>
            <a:pPr lvl="1" algn="just"/>
            <a:r>
              <a:rPr lang="en-US" sz="2400" dirty="0">
                <a:ea typeface="Century Schoolbook" charset="0"/>
              </a:rPr>
              <a:t>Pushed the Celts in Ireland, Wales and Scotland</a:t>
            </a:r>
          </a:p>
          <a:p>
            <a:pPr lvl="1" algn="just"/>
            <a:r>
              <a:rPr lang="en-US" sz="2400" dirty="0">
                <a:ea typeface="Century Schoolbook" charset="0"/>
              </a:rPr>
              <a:t>Local resistance (Picts)</a:t>
            </a:r>
          </a:p>
          <a:p>
            <a:pPr algn="just"/>
            <a:r>
              <a:rPr lang="en-US" sz="2800" dirty="0">
                <a:ea typeface="Century Schoolbook" charset="0"/>
              </a:rPr>
              <a:t>Vestiges = Hadrian’s Wall</a:t>
            </a:r>
            <a:endParaRPr lang="en-GB" sz="2800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3A3E-314A-48EC-B251-F78BD84CEFC2}" type="slidenum">
              <a:rPr lang="fr-FR" smtClean="0"/>
              <a:t>6</a:t>
            </a:fld>
            <a:endParaRPr lang="fr-FR"/>
          </a:p>
        </p:txBody>
      </p:sp>
      <p:pic>
        <p:nvPicPr>
          <p:cNvPr id="6" name="Picture 2" descr="europe_celtic_400b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270079"/>
            <a:ext cx="5413995" cy="4002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1A93F3-1F24-8640-9397-2D70C0D55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15" y="215909"/>
            <a:ext cx="6331805" cy="4221203"/>
          </a:xfrm>
          <a:prstGeom prst="rect">
            <a:avLst/>
          </a:prstGeom>
        </p:spPr>
      </p:pic>
      <p:pic>
        <p:nvPicPr>
          <p:cNvPr id="7" name="Picture Placeholder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2" r="7542"/>
          <a:stretch>
            <a:fillRect/>
          </a:stretch>
        </p:blipFill>
        <p:spPr>
          <a:xfrm>
            <a:off x="6456040" y="133019"/>
            <a:ext cx="5413995" cy="67624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130" y="-207926"/>
            <a:ext cx="6061542" cy="727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441" y="4028427"/>
            <a:ext cx="3336446" cy="2640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341" y="295729"/>
            <a:ext cx="6781862" cy="6555957"/>
          </a:xfrm>
        </p:spPr>
        <p:txBody>
          <a:bodyPr>
            <a:normAutofit/>
          </a:bodyPr>
          <a:lstStyle/>
          <a:p>
            <a:r>
              <a:rPr lang="en-GB" sz="2800" dirty="0">
                <a:ea typeface="Century Schoolbook" charset="0"/>
              </a:rPr>
              <a:t>5th century: final Roman withdrawal </a:t>
            </a:r>
          </a:p>
          <a:p>
            <a:endParaRPr lang="en-GB" sz="2800" dirty="0">
              <a:ea typeface="Century Schoolbook" charset="0"/>
            </a:endParaRPr>
          </a:p>
          <a:p>
            <a:r>
              <a:rPr lang="en-GB" sz="2800" dirty="0">
                <a:ea typeface="Century Schoolbook" charset="0"/>
              </a:rPr>
              <a:t>Invasion by Angles, Saxons and Jutes (Germanic tribe) from Northern Europe. </a:t>
            </a:r>
          </a:p>
          <a:p>
            <a:r>
              <a:rPr lang="en-GB" sz="2800" dirty="0">
                <a:ea typeface="Century Schoolbook" charset="0"/>
              </a:rPr>
              <a:t>Raids and settlements by Vikings from Scandinavia.</a:t>
            </a:r>
          </a:p>
          <a:p>
            <a:endParaRPr lang="en-GB" sz="2800" dirty="0">
              <a:ea typeface="Century Schoolbook" charset="0"/>
            </a:endParaRPr>
          </a:p>
          <a:p>
            <a:r>
              <a:rPr lang="en-GB" sz="2800" dirty="0">
                <a:ea typeface="Century Schoolbook" charset="0"/>
              </a:rPr>
              <a:t>1066: Duke William of Normandy defeated the English at the battle of Hastings.</a:t>
            </a:r>
          </a:p>
          <a:p>
            <a:endParaRPr lang="fr-FR" sz="2800" dirty="0">
              <a:ea typeface="Century Schoolbook" charset="0"/>
            </a:endParaRPr>
          </a:p>
          <a:p>
            <a:endParaRPr lang="fr-FR" sz="2800" dirty="0">
              <a:ea typeface="Century Schoolbook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63A3E-314A-48EC-B251-F78BD84CEFC2}" type="slidenum">
              <a:rPr lang="fr-FR" smtClean="0"/>
              <a:t>7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352" y="431338"/>
            <a:ext cx="5243718" cy="592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979" y="624709"/>
            <a:ext cx="5407644" cy="527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799" y="-32098"/>
            <a:ext cx="5423102" cy="763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24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613" y="627831"/>
            <a:ext cx="6484937" cy="725537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3600" dirty="0">
                <a:ea typeface="Century Schoolbook" charset="0"/>
              </a:rPr>
              <a:t>Consequences of the invasion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09602" y="2205893"/>
            <a:ext cx="6484937" cy="2049016"/>
          </a:xfrm>
        </p:spPr>
        <p:txBody>
          <a:bodyPr>
            <a:normAutofit/>
          </a:bodyPr>
          <a:lstStyle/>
          <a:p>
            <a:pPr eaLnBrk="1" hangingPunct="1"/>
            <a:r>
              <a:rPr lang="en-GB" altLang="en-US" sz="2800" dirty="0">
                <a:ea typeface="Century Schoolbook" charset="0"/>
              </a:rPr>
              <a:t>Physical landscape</a:t>
            </a:r>
          </a:p>
          <a:p>
            <a:pPr eaLnBrk="1" hangingPunct="1"/>
            <a:r>
              <a:rPr lang="en-GB" altLang="en-US" sz="2800" dirty="0">
                <a:ea typeface="Century Schoolbook" charset="0"/>
              </a:rPr>
              <a:t>Domesday Book (first census)</a:t>
            </a:r>
          </a:p>
          <a:p>
            <a:pPr eaLnBrk="1" hangingPunct="1"/>
            <a:r>
              <a:rPr lang="en-GB" altLang="en-US" sz="2800" dirty="0">
                <a:ea typeface="Century Schoolbook" charset="0"/>
              </a:rPr>
              <a:t>French language</a:t>
            </a:r>
          </a:p>
        </p:txBody>
      </p:sp>
      <p:pic>
        <p:nvPicPr>
          <p:cNvPr id="7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990600"/>
            <a:ext cx="5943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0"/>
            <a:ext cx="5505450" cy="715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102" y="563303"/>
            <a:ext cx="5904656" cy="5600644"/>
          </a:xfrm>
        </p:spPr>
        <p:txBody>
          <a:bodyPr>
            <a:noAutofit/>
          </a:bodyPr>
          <a:lstStyle/>
          <a:p>
            <a:pPr algn="just"/>
            <a:r>
              <a:rPr lang="en-GB" sz="2400" dirty="0">
                <a:ea typeface="Century Schoolbook" charset="0"/>
              </a:rPr>
              <a:t>Last four centuries: religious persecution, economic hardship, or political considerations =&gt; other immigration waves</a:t>
            </a:r>
          </a:p>
          <a:p>
            <a:pPr algn="just"/>
            <a:r>
              <a:rPr lang="en-GB" sz="2400" dirty="0">
                <a:ea typeface="Century Schoolbook" charset="0"/>
              </a:rPr>
              <a:t>Protestants/Jews </a:t>
            </a:r>
          </a:p>
          <a:p>
            <a:pPr algn="just"/>
            <a:r>
              <a:rPr lang="en-GB" sz="2400" dirty="0">
                <a:ea typeface="Century Schoolbook" charset="0"/>
              </a:rPr>
              <a:t>Irish people (poverty, famines)</a:t>
            </a:r>
          </a:p>
          <a:p>
            <a:pPr algn="just"/>
            <a:r>
              <a:rPr lang="en-GB" sz="2400" dirty="0">
                <a:ea typeface="Century Schoolbook" charset="0"/>
              </a:rPr>
              <a:t>20</a:t>
            </a:r>
            <a:r>
              <a:rPr lang="en-GB" sz="2400" baseline="30000" dirty="0">
                <a:ea typeface="Century Schoolbook" charset="0"/>
              </a:rPr>
              <a:t>th</a:t>
            </a:r>
            <a:r>
              <a:rPr lang="en-GB" sz="2400" dirty="0">
                <a:ea typeface="Century Schoolbook" charset="0"/>
              </a:rPr>
              <a:t> century, immigration from the old Empire and the Commonwealth</a:t>
            </a:r>
          </a:p>
          <a:p>
            <a:pPr algn="just"/>
            <a:r>
              <a:rPr lang="en-GB" sz="2400" dirty="0">
                <a:ea typeface="Century Schoolbook" charset="0"/>
              </a:rPr>
              <a:t>1948: arrival of the Empire Windrush</a:t>
            </a:r>
          </a:p>
          <a:p>
            <a:pPr algn="just"/>
            <a:r>
              <a:rPr lang="en-GB" sz="2400" dirty="0">
                <a:ea typeface="Century Schoolbook" charset="0"/>
              </a:rPr>
              <a:t>British multiculturalism (sadly not deprived of tensions/</a:t>
            </a:r>
            <a:r>
              <a:rPr lang="fr-FR" sz="2400" dirty="0"/>
              <a:t> </a:t>
            </a:r>
            <a:r>
              <a:rPr lang="fr-FR" sz="2400" dirty="0" err="1"/>
              <a:t>xenophobia</a:t>
            </a:r>
            <a:r>
              <a:rPr lang="fr-FR" sz="2400" dirty="0"/>
              <a:t> and </a:t>
            </a:r>
            <a:r>
              <a:rPr lang="fr-FR" sz="2400" dirty="0" err="1"/>
              <a:t>racism</a:t>
            </a:r>
            <a:r>
              <a:rPr lang="fr-FR" sz="2400" dirty="0"/>
              <a:t>. Cf pro-Brexit </a:t>
            </a:r>
            <a:r>
              <a:rPr lang="fr-FR" sz="2400" dirty="0" err="1"/>
              <a:t>campaigns</a:t>
            </a:r>
            <a:r>
              <a:rPr lang="fr-FR" sz="2400" dirty="0"/>
              <a:t> for instance)</a:t>
            </a:r>
            <a:endParaRPr lang="fr-FR" sz="2400" dirty="0">
              <a:ea typeface="Century Schoolbook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091" y="79201"/>
            <a:ext cx="6419850" cy="67341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52" y="-1228"/>
            <a:ext cx="4752528" cy="68950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419" y="-65375"/>
            <a:ext cx="48998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8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594</Words>
  <Application>Microsoft Office PowerPoint</Application>
  <PresentationFormat>Grand écran</PresentationFormat>
  <Paragraphs>81</Paragraphs>
  <Slides>12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Century Gothic</vt:lpstr>
      <vt:lpstr>Wingdings 3</vt:lpstr>
      <vt:lpstr>Ion</vt:lpstr>
      <vt:lpstr>Présentation PowerPoint</vt:lpstr>
      <vt:lpstr>Présentation PowerPoint</vt:lpstr>
      <vt:lpstr>Présentation PowerPoint</vt:lpstr>
      <vt:lpstr>3. POPULATION AND LINGUISTICS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B) Languages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 Géo éco UK</dc:title>
  <dc:creator>anonymous</dc:creator>
  <cp:lastModifiedBy>reviewer</cp:lastModifiedBy>
  <cp:revision>161</cp:revision>
  <dcterms:created xsi:type="dcterms:W3CDTF">2020-01-13T08:55:19Z</dcterms:created>
  <dcterms:modified xsi:type="dcterms:W3CDTF">2021-01-23T22:32:07Z</dcterms:modified>
</cp:coreProperties>
</file>